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</p:sldIdLst>
  <p:sldSz type="screen4x3" cy="6858000" cx="9144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1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Office_Excel_2007_Workbook1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Office_Excel_2007_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268771624157256"/>
          <c:y val="0.04766742459008171"/>
          <c:w val="0.8781777972197928"/>
          <c:h val="0.815746615692616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8769280"/>
        <c:axId val="88770816"/>
        <c:axId val="0"/>
      </c:bar3DChart>
      <c:catAx>
        <c:axId val="88769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8770816"/>
        <c:crosses val="autoZero"/>
        <c:auto val="1"/>
        <c:lblAlgn val="ctr"/>
        <c:lblOffset val="100"/>
        <c:noMultiLvlLbl val="0"/>
      </c:catAx>
      <c:valAx>
        <c:axId val="887708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8769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46201516477107"/>
          <c:y val="0.16536631524960504"/>
          <c:w val="0.5475228443666764"/>
          <c:h val="0.7200793412894273"/>
        </c:manualLayout>
      </c:layout>
      <c:pie3DChart>
        <c:varyColors val="1"/>
        <c:ser>
          <c:idx val="1"/>
          <c:order val="1"/>
          <c:tx>
            <c:strRef>
              <c:f>Лист1!$B$2</c:f>
              <c:strCache>
                <c:ptCount val="1"/>
                <c:pt idx="0">
                  <c:v>на 2022 год</c:v>
                </c:pt>
              </c:strCache>
            </c:strRef>
          </c:tx>
          <c:explosion val="40"/>
          <c:dPt>
            <c:idx val="1"/>
            <c:bubble3D val="0"/>
            <c:explosion val="32"/>
          </c:dPt>
          <c:dLbls>
            <c:dLbl>
              <c:idx val="0"/>
              <c:layout>
                <c:manualLayout>
                  <c:x val="-0.02921344901331778"/>
                  <c:y val="-0.02889473547181871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3 000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Лист1!$A$3:$A$6</c:f>
              <c:strCache>
                <c:ptCount val="3"/>
                <c:pt idx="0">
                  <c:v>оказание материальной помощи</c:v>
                </c:pt>
                <c:pt idx="1">
                  <c:v>культурно массовые мероприятия</c:v>
                </c:pt>
                <c:pt idx="2">
                  <c:v>выписка профсоюзных газет + Изготовление ЭПБ</c:v>
                </c:pt>
              </c:strCache>
            </c:strRef>
          </c:cat>
          <c:val>
            <c:numRef>
              <c:f>Лист1!$B$3:$B$6</c:f>
              <c:numCache>
                <c:formatCode>#,##0</c:formatCode>
                <c:ptCount val="4"/>
                <c:pt idx="0">
                  <c:v>3000.0</c:v>
                </c:pt>
                <c:pt idx="1">
                  <c:v>45000.0</c:v>
                </c:pt>
                <c:pt idx="2">
                  <c:v>3370.0</c:v>
                </c:pt>
              </c:numCache>
            </c:numRef>
          </c:val>
        </c:ser>
        <c:ser>
          <c:idx val="2"/>
          <c:order val="2"/>
          <c:tx>
            <c:strRef>
              <c:f>Лист1!$B$2</c:f>
              <c:strCache>
                <c:ptCount val="1"/>
                <c:pt idx="0">
                  <c:v>на 2022 год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Лист1!$A$3:$A$6</c:f>
              <c:strCache>
                <c:ptCount val="3"/>
                <c:pt idx="0">
                  <c:v>оказание материальной помощи</c:v>
                </c:pt>
                <c:pt idx="1">
                  <c:v>культурно массовые мероприятия</c:v>
                </c:pt>
                <c:pt idx="2">
                  <c:v>выписка профсоюзных газет + Изготовление ЭПБ</c:v>
                </c:pt>
              </c:strCache>
            </c:strRef>
          </c:cat>
          <c:val>
            <c:numRef>
              <c:f>Лист1!$B$3:$B$6</c:f>
              <c:numCache>
                <c:formatCode>#,##0</c:formatCode>
                <c:ptCount val="4"/>
                <c:pt idx="0">
                  <c:v>3000.0</c:v>
                </c:pt>
                <c:pt idx="1">
                  <c:v>45000.0</c:v>
                </c:pt>
                <c:pt idx="2">
                  <c:v>3370.0</c:v>
                </c:pt>
              </c:numCache>
            </c:numRef>
          </c:val>
        </c:ser>
        <c:ser>
          <c:idx val="0"/>
          <c:order val="0"/>
          <c:tx>
            <c:strRef>
              <c:f>Лист1!$B$2</c:f>
              <c:strCache>
                <c:ptCount val="1"/>
                <c:pt idx="0">
                  <c:v>на 2022 год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Лист1!$A$3:$A$6</c:f>
              <c:strCache>
                <c:ptCount val="3"/>
                <c:pt idx="0">
                  <c:v>оказание материальной помощи</c:v>
                </c:pt>
                <c:pt idx="1">
                  <c:v>культурно массовые мероприятия</c:v>
                </c:pt>
                <c:pt idx="2">
                  <c:v>выписка профсоюзных газет + Изготовление ЭПБ</c:v>
                </c:pt>
              </c:strCache>
            </c:strRef>
          </c:cat>
          <c:val>
            <c:numRef>
              <c:f>Лист1!$B$3:$B$6</c:f>
              <c:numCache>
                <c:formatCode>#,##0</c:formatCode>
                <c:ptCount val="4"/>
                <c:pt idx="0">
                  <c:v>3000.0</c:v>
                </c:pt>
                <c:pt idx="1">
                  <c:v>45000.0</c:v>
                </c:pt>
                <c:pt idx="2">
                  <c:v>3370.0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egendEntry>
        <c:idx val="3"/>
        <c:delete val="1"/>
      </c:legendEntry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60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3FA2C72C-FDA4-4641-ABEA-E5AA478DF909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61" name="Образ слайда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ru-RU"/>
          </a:p>
        </p:txBody>
      </p:sp>
      <p:sp>
        <p:nvSpPr>
          <p:cNvPr id="1048662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3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64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41590F18-89A1-4CCF-A072-1640167E7189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9" name="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9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59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9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2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3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7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8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4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4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1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51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2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4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5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5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1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22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2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2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7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2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2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6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1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61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C4EEA-C4FB-499A-AD1C-98437E2B76F5}" type="datetimeFigureOut">
              <a:rPr lang="ru-RU" smtClean="0"/>
              <a:t>05.02.2023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F1E60-D7DD-431E-8144-6A5A8605687C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2.png"/><Relationship Id="rId6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image" Target="../media/image17.jpeg"/><Relationship Id="rId3" Type="http://schemas.openxmlformats.org/officeDocument/2006/relationships/image" Target="../media/image1.jpeg"/><Relationship Id="rId4" Type="http://schemas.openxmlformats.org/officeDocument/2006/relationships/image" Target="../media/image16.png"/><Relationship Id="rId5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16.png"/><Relationship Id="rId7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2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3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4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16.png"/><Relationship Id="rId5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-3990"/>
            <a:ext cx="9144000" cy="6858000"/>
          </a:xfrm>
          <a:prstGeom prst="rect"/>
          <a:noFill/>
        </p:spPr>
      </p:pic>
      <p:sp>
        <p:nvSpPr>
          <p:cNvPr id="1048586" name="Заголовок 1"/>
          <p:cNvSpPr>
            <a:spLocks noGrp="1"/>
          </p:cNvSpPr>
          <p:nvPr>
            <p:ph type="ctrTitle"/>
          </p:nvPr>
        </p:nvSpPr>
        <p:spPr>
          <a:xfrm>
            <a:off x="2009737" y="904573"/>
            <a:ext cx="6921388" cy="1447740"/>
          </a:xfrm>
        </p:spPr>
        <p:txBody>
          <a:bodyPr>
            <a:noAutofit/>
          </a:bodyPr>
          <a:p>
            <a:r>
              <a:rPr b="1" dirty="0" sz="2800" lang="ru-RU" smtClean="0">
                <a:solidFill>
                  <a:srgbClr val="002060"/>
                </a:solidFill>
                <a:latin typeface="Arial Black" pitchFamily="34" charset="0"/>
              </a:rPr>
              <a:t>МБДОУ «Детский сад </a:t>
            </a:r>
            <a:r>
              <a:rPr b="1" dirty="0" sz="2800" lang="ru-RU" err="1" smtClean="0">
                <a:solidFill>
                  <a:srgbClr val="002060"/>
                </a:solidFill>
                <a:latin typeface="Arial Black" pitchFamily="34" charset="0"/>
              </a:rPr>
              <a:t>общеразвивающего</a:t>
            </a:r>
            <a:r>
              <a:rPr b="1" dirty="0" sz="2800" lang="ru-RU" smtClean="0">
                <a:solidFill>
                  <a:srgbClr val="002060"/>
                </a:solidFill>
                <a:latin typeface="Arial Black" pitchFamily="34" charset="0"/>
              </a:rPr>
              <a:t> вида №13» </a:t>
            </a:r>
            <a:br>
              <a:rPr b="1" dirty="0" sz="2800" lang="ru-RU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b="1" dirty="0" sz="2800" lang="ru-RU" smtClean="0">
                <a:solidFill>
                  <a:srgbClr val="002060"/>
                </a:solidFill>
                <a:latin typeface="Arial Black" pitchFamily="34" charset="0"/>
              </a:rPr>
              <a:t>НМР РТ</a:t>
            </a:r>
            <a:r>
              <a:rPr b="1" dirty="0" sz="280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b="1" dirty="0" sz="280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</a:br>
            <a:endParaRPr dirty="0" sz="2800" lang="ru-RU"/>
          </a:p>
        </p:txBody>
      </p:sp>
      <p:sp>
        <p:nvSpPr>
          <p:cNvPr id="10485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57430"/>
            <a:ext cx="7413446" cy="3039374"/>
          </a:xfrm>
        </p:spPr>
        <p:txBody>
          <a:bodyPr>
            <a:normAutofit/>
          </a:bodyPr>
          <a:p>
            <a:r>
              <a:rPr b="1" dirty="0" sz="40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Публичный отчет  профсоюзного собрани</a:t>
            </a:r>
            <a:r>
              <a:rPr b="1" dirty="0" sz="40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я</a:t>
            </a:r>
            <a:r>
              <a:rPr b="1" dirty="0" sz="40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 </a:t>
            </a:r>
            <a:br>
              <a:rPr b="1" dirty="0" sz="40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</a:br>
            <a:r>
              <a:rPr b="1" dirty="0" sz="40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 2022 г. </a:t>
            </a:r>
            <a:endParaRPr dirty="0" sz="4000" lang="ru-RU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097153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14282" y="214290"/>
            <a:ext cx="1490900" cy="16920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23777"/>
            <a:ext cx="9144000" cy="6858000"/>
          </a:xfrm>
          <a:prstGeom prst="rect"/>
        </p:spPr>
      </p:pic>
      <p:sp>
        <p:nvSpPr>
          <p:cNvPr id="1048593" name="Заголовок 1"/>
          <p:cNvSpPr>
            <a:spLocks noGrp="1"/>
          </p:cNvSpPr>
          <p:nvPr>
            <p:ph type="title"/>
          </p:nvPr>
        </p:nvSpPr>
        <p:spPr>
          <a:xfrm>
            <a:off x="1705182" y="476672"/>
            <a:ext cx="6981618" cy="5904656"/>
          </a:xfrm>
        </p:spPr>
        <p:txBody>
          <a:bodyPr>
            <a:normAutofit fontScale="90000"/>
          </a:bodyPr>
          <a:p>
            <a:r>
              <a:rPr dirty="0" sz="3200" lang="ru-RU"/>
              <a:t>2022-й  год - Общероссийским Профсоюзом образования проходил под эгидой Года корпоративной культуры. В течение года был сделан акцент на комплексную реализацию всех направлений деятельности Профсоюза, в том числе в рамках федеральных проектов «</a:t>
            </a:r>
            <a:r>
              <a:rPr dirty="0" sz="3200" lang="ru-RU" err="1"/>
              <a:t>Цифровизация</a:t>
            </a:r>
            <a:r>
              <a:rPr dirty="0" sz="3200" lang="ru-RU"/>
              <a:t> Общероссийского Профсоюза образования», «Профсоюзное образование» и «Профсоюз — территория здоровья».</a:t>
            </a:r>
            <a:endParaRPr dirty="0" sz="3200" lang="ru-RU"/>
          </a:p>
        </p:txBody>
      </p:sp>
      <p:pic>
        <p:nvPicPr>
          <p:cNvPr id="2097155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14282" y="214290"/>
            <a:ext cx="1490900" cy="1692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r>
              <a:rPr b="1" dirty="0" sz="3600" lang="ru-RU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Охват профсоюзным членством за </a:t>
            </a:r>
            <a:r>
              <a:rPr b="1" dirty="0" sz="3600" lang="ru-RU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три</a:t>
            </a:r>
            <a:r>
              <a:rPr b="1" dirty="0" sz="3600" lang="ru-RU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b="1" dirty="0" sz="3600" lang="ru-RU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года (2020,2021, 2022 гг.)</a:t>
            </a:r>
            <a:endParaRPr dirty="0" sz="3600" lang="ru-RU">
              <a:ln w="22225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194304" name="Содержимое 7"/>
          <p:cNvGraphicFramePr>
            <a:graphicFrameLocks noGrp="1"/>
          </p:cNvGraphicFramePr>
          <p:nvPr>
            <p:ph idx="1"/>
          </p:nvPr>
        </p:nvGraphicFramePr>
        <p:xfrm>
          <a:off x="1259632" y="1928802"/>
          <a:ext cx="712879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097157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79512" y="202246"/>
            <a:ext cx="1296144" cy="1470974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pic>
        <p:nvPicPr>
          <p:cNvPr id="2097158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397" y="-297"/>
            <a:ext cx="9144793" cy="6858594"/>
          </a:xfrm>
          <a:prstGeom prst="rect"/>
        </p:spPr>
      </p:pic>
      <p:graphicFrame>
        <p:nvGraphicFramePr>
          <p:cNvPr id="4194305" name="Объект 3"/>
          <p:cNvGraphicFramePr>
            <a:graphicFrameLocks noGrp="1"/>
          </p:cNvGraphicFramePr>
          <p:nvPr>
            <p:ph idx="1"/>
          </p:nvPr>
        </p:nvGraphicFramePr>
        <p:xfrm>
          <a:off x="1431715" y="404665"/>
          <a:ext cx="7255084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5716"/>
                <a:gridCol w="1620553"/>
                <a:gridCol w="1997219"/>
                <a:gridCol w="2261596"/>
              </a:tblGrid>
              <a:tr h="2089274">
                <a:tc rowSpan="2"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1400" lang="ru-RU">
                          <a:effectLst/>
                        </a:rPr>
                        <a:t> </a:t>
                      </a:r>
                      <a:endParaRPr dirty="0" sz="1100" lang="ru-RU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1400" lang="ru-RU">
                          <a:effectLst/>
                        </a:rPr>
                        <a:t> </a:t>
                      </a:r>
                      <a:endParaRPr dirty="0" sz="1100" lang="ru-RU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dirty="0" sz="3600" lang="ru-RU" smtClean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dirty="0" sz="3600" lang="ru-RU" smtClean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dirty="0" sz="3600" lang="ru-RU" smtClean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600" lang="ru-RU" smtClean="0">
                          <a:effectLst/>
                        </a:rPr>
                        <a:t>МРОТ</a:t>
                      </a:r>
                      <a:endParaRPr dirty="0" sz="3600" lang="ru-RU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1400" lang="ru-RU">
                          <a:effectLst/>
                        </a:rPr>
                        <a:t> </a:t>
                      </a:r>
                      <a:endParaRPr dirty="0" sz="11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b="0" dirty="0" sz="3600" lang="ru-RU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b="0" dirty="0" sz="3600" lang="ru-RU" smtClean="0">
                          <a:effectLst/>
                        </a:rPr>
                        <a:t>2021 г</a:t>
                      </a:r>
                      <a:r>
                        <a:rPr b="0" dirty="0" sz="3600" lang="ru-RU">
                          <a:effectLst/>
                        </a:rPr>
                        <a:t>.</a:t>
                      </a:r>
                      <a:endParaRPr b="0" dirty="0" sz="36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b="0" dirty="0" sz="3600" lang="ru-RU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b="0" dirty="0" sz="3600" lang="ru-RU" smtClean="0">
                          <a:effectLst/>
                        </a:rPr>
                        <a:t>2022 г</a:t>
                      </a:r>
                      <a:r>
                        <a:rPr b="0" dirty="0" sz="3600" lang="ru-RU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b="0" dirty="0" sz="3600" lang="ru-RU">
                          <a:effectLst/>
                        </a:rPr>
                        <a:t> </a:t>
                      </a:r>
                      <a:endParaRPr b="0" dirty="0" sz="36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b="0" dirty="0" sz="3600" lang="ru-RU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b="0" dirty="0" sz="3600" lang="ru-RU">
                          <a:effectLst/>
                        </a:rPr>
                        <a:t> </a:t>
                      </a:r>
                      <a:r>
                        <a:rPr b="0" dirty="0" sz="3600" lang="ru-RU" smtClean="0">
                          <a:effectLst/>
                        </a:rPr>
                        <a:t>2023 г.</a:t>
                      </a:r>
                      <a:endParaRPr b="0" dirty="0" sz="36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5302">
                <a:tc vMerge="1">
                  <a:txBody>
                    <a:bodyPr/>
                    <a:p>
                      <a:endParaRPr lang="ru-RU"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>
                          <a:effectLst/>
                        </a:rPr>
                        <a:t>12.792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>
                          <a:effectLst/>
                        </a:rPr>
                        <a:t>руб.</a:t>
                      </a:r>
                      <a:endParaRPr dirty="0" sz="32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 smtClean="0">
                          <a:effectLst/>
                        </a:rPr>
                        <a:t>С 1 января 13.890</a:t>
                      </a:r>
                      <a:endParaRPr dirty="0" sz="3200" lang="ru-RU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>
                          <a:effectLst/>
                        </a:rPr>
                        <a:t>руб</a:t>
                      </a:r>
                      <a:r>
                        <a:rPr dirty="0" sz="3200" lang="ru-RU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1 июня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15.279</a:t>
                      </a:r>
                      <a:endParaRPr dirty="0" sz="32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1 января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dirty="0" sz="3200" lang="ru-RU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16.242</a:t>
                      </a:r>
                      <a:endParaRPr dirty="0" sz="3200" lang="ru-RU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97159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6344" y="0"/>
            <a:ext cx="1318630" cy="1496493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/>
          <a:noFill/>
        </p:spPr>
      </p:pic>
      <p:pic>
        <p:nvPicPr>
          <p:cNvPr id="2097161" name="Объект 4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79847" y="924073"/>
            <a:ext cx="8229600" cy="1146047"/>
          </a:xfrm>
          <a:prstGeom prst="rect"/>
        </p:spPr>
      </p:pic>
      <p:sp>
        <p:nvSpPr>
          <p:cNvPr id="1048596" name="Прямоугольник 5"/>
          <p:cNvSpPr/>
          <p:nvPr/>
        </p:nvSpPr>
        <p:spPr>
          <a:xfrm>
            <a:off x="1580863" y="260648"/>
            <a:ext cx="6943361" cy="5831840"/>
          </a:xfrm>
          <a:prstGeom prst="rect"/>
        </p:spPr>
        <p:txBody>
          <a:bodyPr wrap="square">
            <a:spAutoFit/>
          </a:bodyPr>
          <a:p>
            <a:pPr>
              <a:lnSpc>
                <a:spcPct val="150000"/>
              </a:lnSpc>
              <a:spcAft>
                <a:spcPts val="0"/>
              </a:spcAft>
              <a:tabLst>
                <a:tab algn="l" pos="1473835"/>
              </a:tabLst>
            </a:pPr>
            <a:r>
              <a:rPr b="1" dirty="0" sz="24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 2022 году 10 сотрудников  воспользовались дополнительными оплачиваемыми днями: </a:t>
            </a:r>
          </a:p>
          <a:p>
            <a:pPr indent="-342900" marL="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dirty="0" sz="2400" lang="ru-RU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«мамины дни»- 10 человек, </a:t>
            </a:r>
            <a:endParaRPr dirty="0" sz="2400" lang="ru-RU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marL="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dirty="0" sz="2400" lang="ru-RU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бракосочетание работника- 1 сотрудник,</a:t>
            </a:r>
            <a:endParaRPr dirty="0" sz="2400" lang="ru-RU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marL="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dirty="0" sz="2400" lang="ru-RU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бракосочетание </a:t>
            </a:r>
            <a:r>
              <a:rPr dirty="0" sz="2400" lang="ru-RU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– 1 сотрудник,</a:t>
            </a:r>
            <a:endParaRPr dirty="0" sz="2400" lang="ru-RU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marL="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dirty="0" sz="2400" lang="ru-RU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родителям </a:t>
            </a:r>
            <a:r>
              <a:rPr dirty="0" sz="2400" lang="ru-RU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первоклассников, выпускников – 2 сотрудника;</a:t>
            </a:r>
            <a:endParaRPr dirty="0" sz="2400" lang="ru-RU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342900" marL="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dirty="0" sz="2400" lang="ru-RU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dirty="0" sz="2400" lang="ru-RU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дня дополнительного отпуска за работу без листа нетрудоспособности предоставлено 2 работникам.</a:t>
            </a:r>
            <a:endParaRPr dirty="0" sz="2400" lang="ru-RU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2154" y="133285"/>
            <a:ext cx="1390939" cy="158157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  <a:ln>
            <a:solidFill>
              <a:srgbClr val="002060"/>
            </a:solidFill>
          </a:ln>
        </p:spPr>
      </p:pic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b="1" dirty="0" sz="4000" lang="ru-RU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Социальные проекты и программы</a:t>
            </a:r>
            <a:r>
              <a:rPr b="1" dirty="0" lang="ru-RU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dirty="0" lang="ru-RU"/>
          </a:p>
        </p:txBody>
      </p:sp>
      <p:pic>
        <p:nvPicPr>
          <p:cNvPr id="2097164" name="Объект 10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16838" y="1692276"/>
            <a:ext cx="3714776" cy="2757939"/>
          </a:xfrm>
          <a:prstGeom prst="rect"/>
          <a:solidFill>
            <a:srgbClr val="FFFFFF">
              <a:shade val="85000"/>
            </a:srgbClr>
          </a:solidFill>
          <a:ln w="57150" cap="sq">
            <a:solidFill>
              <a:srgbClr val="002060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97165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2198220" y="4081385"/>
            <a:ext cx="3500462" cy="2598828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97166" name="Рисунок 7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5214942" y="2663747"/>
            <a:ext cx="3643338" cy="2704903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48598" name="Прямоугольник 10"/>
          <p:cNvSpPr/>
          <p:nvPr/>
        </p:nvSpPr>
        <p:spPr>
          <a:xfrm>
            <a:off x="4429124" y="1571612"/>
            <a:ext cx="4286280" cy="954107"/>
          </a:xfrm>
          <a:prstGeom prst="rect"/>
        </p:spPr>
        <p:txBody>
          <a:bodyPr wrap="square">
            <a:spAutoFit/>
          </a:bodyPr>
          <a:p>
            <a:pPr algn="ctr"/>
            <a:r>
              <a:rPr b="1" dirty="0" sz="2800" lang="ru-RU" smtClean="0">
                <a:solidFill>
                  <a:srgbClr val="00206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Здравницы ТАТАРСТАНА</a:t>
            </a:r>
            <a:endParaRPr b="1" dirty="0" sz="2800" lang="ru-RU">
              <a:solidFill>
                <a:srgbClr val="00206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097167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129368" y="23912"/>
            <a:ext cx="1363751" cy="15477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b="1" dirty="0" lang="ru-RU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     Социальные </a:t>
            </a:r>
            <a:r>
              <a:rPr b="1" dirty="0" lang="ru-RU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проекты и программы</a:t>
            </a:r>
            <a:r>
              <a:rPr b="1" dirty="0" lang="ru-RU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dirty="0" lang="ru-RU"/>
          </a:p>
        </p:txBody>
      </p:sp>
      <p:pic>
        <p:nvPicPr>
          <p:cNvPr id="2097169" name="Содержимое 5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00034" y="1928802"/>
            <a:ext cx="4009254" cy="2928958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97170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779832" y="3405195"/>
            <a:ext cx="3913031" cy="2905129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97171" name="Рисунок 7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7504" y="84980"/>
            <a:ext cx="1423782" cy="1615828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4808" y="0"/>
            <a:ext cx="9144000" cy="6858000"/>
          </a:xfrm>
          <a:prstGeom prst="rect"/>
        </p:spPr>
      </p:pic>
      <p:sp>
        <p:nvSpPr>
          <p:cNvPr id="1048600" name="Заголовок 1"/>
          <p:cNvSpPr>
            <a:spLocks noGrp="1"/>
          </p:cNvSpPr>
          <p:nvPr>
            <p:ph type="title"/>
          </p:nvPr>
        </p:nvSpPr>
        <p:spPr>
          <a:xfrm>
            <a:off x="1359116" y="332655"/>
            <a:ext cx="2132763" cy="3087317"/>
          </a:xfrm>
        </p:spPr>
        <p:txBody>
          <a:bodyPr>
            <a:normAutofit/>
          </a:bodyPr>
          <a:p>
            <a:r>
              <a:rPr b="1" dirty="0" sz="32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«Условия и охрана труда</a:t>
            </a:r>
            <a:r>
              <a:rPr b="1" dirty="0" sz="32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b="1" dirty="0" sz="3200" lang="ru-RU">
              <a:solidFill>
                <a:srgbClr val="C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73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27045" y="3717032"/>
            <a:ext cx="5255880" cy="2843909"/>
          </a:xfrm>
          <a:prstGeom prst="rect"/>
          <a:ln w="76200">
            <a:solidFill>
              <a:srgbClr val="002060"/>
            </a:solidFill>
          </a:ln>
        </p:spPr>
      </p:pic>
      <p:pic>
        <p:nvPicPr>
          <p:cNvPr id="2097174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3"/>
          <a:srcRect r="12928"/>
          <a:stretch>
            <a:fillRect/>
          </a:stretch>
        </p:blipFill>
        <p:spPr>
          <a:xfrm>
            <a:off x="3661048" y="475525"/>
            <a:ext cx="5112568" cy="3055390"/>
          </a:xfrm>
          <a:prstGeom prst="rect"/>
          <a:ln w="76200">
            <a:solidFill>
              <a:srgbClr val="002060"/>
            </a:solidFill>
          </a:ln>
        </p:spPr>
      </p:pic>
      <p:pic>
        <p:nvPicPr>
          <p:cNvPr id="2097175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23404" y="35597"/>
            <a:ext cx="1401166" cy="1593203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0142" y="0"/>
            <a:ext cx="9133858" cy="6850394"/>
          </a:xfrm>
          <a:prstGeom prst="rect"/>
        </p:spPr>
      </p:pic>
      <p:sp>
        <p:nvSpPr>
          <p:cNvPr id="1048601" name="Заголовок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6923111" cy="1156990"/>
          </a:xfrm>
        </p:spPr>
        <p:txBody>
          <a:bodyPr>
            <a:noAutofit/>
          </a:bodyPr>
          <a:p>
            <a:r>
              <a:rPr b="1" dirty="0" sz="24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b="1" dirty="0" sz="24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b="1" dirty="0" sz="24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b="1" dirty="0" sz="24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Днём профсоюза РТ и Днём рождения Общероссийского профсоюза </a:t>
            </a:r>
            <a:r>
              <a:rPr b="1" dirty="0" sz="24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была проведена </a:t>
            </a:r>
            <a:r>
              <a:rPr b="1" dirty="0" sz="24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акция "Профсоюзная неделя</a:t>
            </a:r>
            <a:r>
              <a:rPr b="1" dirty="0" sz="24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b="1" dirty="0" sz="24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b="1" dirty="0" sz="24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b="1" dirty="0" sz="2400" lang="ru-RU">
              <a:solidFill>
                <a:srgbClr val="C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77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55576" y="1680950"/>
            <a:ext cx="7746032" cy="4798910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78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5846" y="14026"/>
            <a:ext cx="1435359" cy="1631089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2"/>
          <a:tile algn="tl" flip="none" sx="100000" sy="100000" tx="0" ty="0"/>
        </a:blipFill>
        <a:effectLst/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 bwMode="auto">
          <a:xfrm>
            <a:off x="27632" y="0"/>
            <a:ext cx="9144000" cy="6858000"/>
          </a:xfrm>
          <a:prstGeom prst="rect"/>
          <a:noFill/>
        </p:spPr>
      </p:pic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Autofit/>
          </a:bodyPr>
          <a:p>
            <a:r>
              <a:rPr b="1" dirty="0" sz="3200" lang="ru-RU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АНАЛИЗ ИСПОЛНЕНИЯ ПРОФСОЮЗНЫХ БЮДЖЕТОВ ПЕРВИЧНОЙ ОРГАНИЗАЦИИ</a:t>
            </a:r>
            <a:endParaRPr dirty="0" sz="3200" lang="ru-RU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4194306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844824"/>
          <a:ext cx="8363272" cy="4340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097180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0292" y="68799"/>
            <a:ext cx="1427675" cy="1622357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60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p>
            <a:r>
              <a:rPr b="1" dirty="0" sz="36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Зелёный педсовет</a:t>
            </a:r>
            <a:endParaRPr dirty="0" sz="360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82" name="Объект 4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716016" y="1070017"/>
            <a:ext cx="4183174" cy="2506753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83" name="Рисунок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3"/>
          <a:srcRect l="10046" t="13157" b="21057"/>
          <a:stretch>
            <a:fillRect/>
          </a:stretch>
        </p:blipFill>
        <p:spPr>
          <a:xfrm>
            <a:off x="6055272" y="3827393"/>
            <a:ext cx="2424050" cy="2602070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84" name="Рисунок 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4"/>
          <a:srcRect t="16057" b="17035"/>
          <a:stretch>
            <a:fillRect/>
          </a:stretch>
        </p:blipFill>
        <p:spPr>
          <a:xfrm>
            <a:off x="1726319" y="1070017"/>
            <a:ext cx="2675635" cy="2737917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85" name="Рисунок 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5"/>
          <a:srcRect l="5014" t="7875" r="2416" b="19161"/>
          <a:stretch>
            <a:fillRect/>
          </a:stretch>
        </p:blipFill>
        <p:spPr>
          <a:xfrm>
            <a:off x="737681" y="4063377"/>
            <a:ext cx="4652912" cy="2444957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86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128736" y="116632"/>
            <a:ext cx="1440552" cy="163699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604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778098"/>
          </a:xfrm>
        </p:spPr>
        <p:txBody>
          <a:bodyPr>
            <a:noAutofit/>
          </a:bodyPr>
          <a:p>
            <a:r>
              <a:rPr b="1" dirty="0" sz="320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«День дошкольного работника»</a:t>
            </a:r>
            <a:endParaRPr b="1" dirty="0" sz="3200" lang="ru-RU">
              <a:solidFill>
                <a:srgbClr val="C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97188" name="Объект 4"/>
          <p:cNvPicPr>
            <a:picLocks noChangeAspect="1" noGrp="1"/>
          </p:cNvPicPr>
          <p:nvPr>
            <p:ph idx="1"/>
          </p:nvPr>
        </p:nvPicPr>
        <p:blipFill rotWithShape="1">
          <a:blip xmlns:r="http://schemas.openxmlformats.org/officeDocument/2006/relationships" r:embed="rId2"/>
          <a:srcRect l="12413" t="19724" r="18677"/>
          <a:stretch>
            <a:fillRect/>
          </a:stretch>
        </p:blipFill>
        <p:spPr>
          <a:xfrm>
            <a:off x="1012775" y="1692733"/>
            <a:ext cx="7674025" cy="4683393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89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79512" y="24475"/>
            <a:ext cx="1368152" cy="1554718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60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p>
            <a:r>
              <a:rPr b="1" dirty="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День пожилых</a:t>
            </a:r>
            <a:endParaRPr dirty="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91" name="Объект 4"/>
          <p:cNvPicPr>
            <a:picLocks noChangeAspect="1" noGrp="1"/>
          </p:cNvPicPr>
          <p:nvPr>
            <p:ph idx="1"/>
          </p:nvPr>
        </p:nvPicPr>
        <p:blipFill rotWithShape="1">
          <a:blip xmlns:r="http://schemas.openxmlformats.org/officeDocument/2006/relationships" r:embed="rId2"/>
          <a:srcRect l="2941" t="10468" r="2941" b="16253"/>
          <a:stretch>
            <a:fillRect/>
          </a:stretch>
        </p:blipFill>
        <p:spPr>
          <a:xfrm>
            <a:off x="820890" y="1943550"/>
            <a:ext cx="7900306" cy="4608512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92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15619" y="0"/>
            <a:ext cx="1410542" cy="1602888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20397"/>
            <a:ext cx="9144000" cy="6858000"/>
          </a:xfrm>
          <a:prstGeom prst="rect"/>
        </p:spPr>
      </p:pic>
      <p:sp>
        <p:nvSpPr>
          <p:cNvPr id="1048606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778098"/>
          </a:xfrm>
        </p:spPr>
        <p:txBody>
          <a:bodyPr>
            <a:normAutofit fontScale="90000"/>
          </a:bodyPr>
          <a:p>
            <a:r>
              <a:rPr b="1" dirty="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Дом </a:t>
            </a:r>
            <a:r>
              <a:rPr b="1" dirty="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народного творчества </a:t>
            </a:r>
            <a:r>
              <a:rPr b="1" dirty="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b="1" dirty="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</a:br>
            <a:r>
              <a:rPr b="1" dirty="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b="1" dirty="0" lang="ru-RU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Как молоды мы были</a:t>
            </a:r>
            <a:r>
              <a:rPr b="1" dirty="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"</a:t>
            </a:r>
            <a:endParaRPr b="1" dirty="0" lang="ru-RU">
              <a:solidFill>
                <a:srgbClr val="C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94" name="Рисунок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l="1449" t="2265" r="1449" b="2083"/>
          <a:stretch>
            <a:fillRect/>
          </a:stretch>
        </p:blipFill>
        <p:spPr>
          <a:xfrm>
            <a:off x="1835696" y="1306977"/>
            <a:ext cx="5370531" cy="5290375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95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3182" y="20398"/>
            <a:ext cx="1504482" cy="1709638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607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</p:spPr>
        <p:txBody>
          <a:bodyPr>
            <a:normAutofit fontScale="90000"/>
          </a:bodyPr>
          <a:p>
            <a:r>
              <a:rPr b="1" dirty="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Новый год с членами профсоюза </a:t>
            </a:r>
            <a:endParaRPr dirty="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7197" name="Объект 4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57200" y="1988840"/>
            <a:ext cx="8229600" cy="4125699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198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9657" y="82324"/>
            <a:ext cx="1424011" cy="1554718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9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793" cy="6858594"/>
          </a:xfrm>
          <a:prstGeom prst="rect"/>
        </p:spPr>
      </p:pic>
      <p:sp>
        <p:nvSpPr>
          <p:cNvPr id="1048608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p>
            <a:r>
              <a:rPr b="1" dirty="0" sz="3200" lang="ru-RU" smtClean="0"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Открытие года здоровья и здорового образа жизни</a:t>
            </a:r>
            <a:endParaRPr b="1" dirty="0" sz="3200" lang="ru-RU">
              <a:solidFill>
                <a:srgbClr val="C0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97200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572000" y="2348880"/>
            <a:ext cx="4291415" cy="4291415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201" name="Объект 7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64196" y="2016311"/>
            <a:ext cx="4243609" cy="4243609"/>
          </a:xfrm>
          <a:prstGeom prst="rect"/>
          <a:ln w="57150">
            <a:solidFill>
              <a:srgbClr val="002060"/>
            </a:solidFill>
          </a:ln>
        </p:spPr>
      </p:pic>
      <p:pic>
        <p:nvPicPr>
          <p:cNvPr id="2097202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103590" y="73591"/>
            <a:ext cx="1444073" cy="1640992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3" name="Picture 2" descr="http://7oom.ru/powerpoint/abstraktnye-fony-dlya-prezentacii-volny-06.jpg?ver=3.0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/>
          <a:noFill/>
        </p:spPr>
      </p:pic>
      <p:sp>
        <p:nvSpPr>
          <p:cNvPr id="104860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/>
            </a:r>
            <a:br>
              <a:rPr dirty="0" lang="ru-RU"/>
            </a:br>
            <a:r>
              <a:rPr dirty="0" lang="ru-RU" smtClean="0"/>
              <a:t/>
            </a:r>
            <a:br>
              <a:rPr dirty="0" lang="ru-RU" smtClean="0"/>
            </a:br>
            <a:endParaRPr dirty="0" lang="ru-RU"/>
          </a:p>
        </p:txBody>
      </p:sp>
      <p:sp>
        <p:nvSpPr>
          <p:cNvPr id="1048610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algn="ctr">
              <a:buNone/>
            </a:pPr>
            <a:r>
              <a:rPr b="1" dirty="0" sz="6000" lang="ru-RU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 Black" pitchFamily="34" charset="0"/>
              </a:rPr>
              <a:t>СПАСИБО ЗА ВНИМАНИЕ</a:t>
            </a:r>
            <a:endParaRPr dirty="0" sz="6000"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Reanimator Extreme Edition</Company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Слайд 1</dc:title>
  <dc:creator>print</dc:creator>
  <cp:lastModifiedBy>Людмила</cp:lastModifiedBy>
  <dcterms:created xsi:type="dcterms:W3CDTF">2019-04-14T22:13:56Z</dcterms:created>
  <dcterms:modified xsi:type="dcterms:W3CDTF">2023-02-06T16:12:56Z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98dfaebb4fa4489ca986de006a6d7767</vt:lpwstr>
  </property>
</Properties>
</file>